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28" r:id="rId2"/>
    <p:sldId id="330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43"/>
  </p:normalViewPr>
  <p:slideViewPr>
    <p:cSldViewPr snapToGrid="0" snapToObjects="1">
      <p:cViewPr varScale="1">
        <p:scale>
          <a:sx n="162" d="100"/>
          <a:sy n="162" d="100"/>
        </p:scale>
        <p:origin x="100" y="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ENME480 –</a:t>
            </a:r>
            <a:br>
              <a:rPr lang="en-US" dirty="0"/>
            </a:br>
            <a:r>
              <a:rPr lang="en-US" dirty="0"/>
              <a:t>Dynamics &amp; Inertia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the final component of the Euler-Lagrange equation as:</a:t>
            </a:r>
          </a:p>
          <a:p>
            <a:endParaRPr lang="en-US" dirty="0"/>
          </a:p>
          <a:p>
            <a:r>
              <a:rPr lang="en-US" dirty="0"/>
              <a:t>Allowing us to rewrite the full thing as:</a:t>
            </a:r>
          </a:p>
          <a:p>
            <a:endParaRPr lang="en-US" dirty="0"/>
          </a:p>
          <a:p>
            <a:r>
              <a:rPr lang="en-US" dirty="0"/>
              <a:t>Cleaning up sums and using symmetry yields: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1942D4-A6AD-0EA7-F4CC-BD3BCB1C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09" y="2395826"/>
            <a:ext cx="3228179" cy="6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D2F63E7-D799-F339-C1E7-E5AFC934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34" y="3912846"/>
            <a:ext cx="5340971" cy="6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0A43780-A67F-2181-A126-7A899834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16" y="5070125"/>
            <a:ext cx="4938989" cy="71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8D2312-B737-89CF-0DAC-20085A8D6E9D}"/>
              </a:ext>
            </a:extLst>
          </p:cNvPr>
          <p:cNvSpPr/>
          <p:nvPr/>
        </p:nvSpPr>
        <p:spPr>
          <a:xfrm>
            <a:off x="8686430" y="4123342"/>
            <a:ext cx="333883" cy="355081"/>
          </a:xfrm>
          <a:prstGeom prst="rect">
            <a:avLst/>
          </a:prstGeom>
          <a:noFill/>
          <a:ln w="28575">
            <a:solidFill>
              <a:srgbClr val="E51A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2A2AAF5-93A3-4796-10E2-7877635733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34045" y="3578807"/>
            <a:ext cx="1365712" cy="533137"/>
          </a:xfrm>
          <a:prstGeom prst="bentConnector3">
            <a:avLst>
              <a:gd name="adj1" fmla="val 10013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AC36F7-E618-5CB8-5908-FFBAE1D62B1B}"/>
              </a:ext>
            </a:extLst>
          </p:cNvPr>
          <p:cNvSpPr txBox="1"/>
          <p:nvPr/>
        </p:nvSpPr>
        <p:spPr>
          <a:xfrm>
            <a:off x="8764105" y="3211994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Input</a:t>
            </a:r>
          </a:p>
        </p:txBody>
      </p:sp>
    </p:spTree>
    <p:extLst>
      <p:ext uri="{BB962C8B-B14F-4D97-AF65-F5344CB8AC3E}">
        <p14:creationId xmlns:p14="http://schemas.microsoft.com/office/powerpoint/2010/main" val="290844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we have 3 types of terms here:</a:t>
            </a:r>
          </a:p>
          <a:p>
            <a:pPr lvl="1"/>
            <a:r>
              <a:rPr lang="en-US" dirty="0"/>
              <a:t>Terms involving the 2</a:t>
            </a:r>
            <a:r>
              <a:rPr lang="en-US" baseline="30000" dirty="0"/>
              <a:t>nd</a:t>
            </a:r>
            <a:r>
              <a:rPr lang="en-US" dirty="0"/>
              <a:t> derivative of joint quantities</a:t>
            </a:r>
          </a:p>
          <a:p>
            <a:pPr lvl="1"/>
            <a:r>
              <a:rPr lang="en-US" dirty="0"/>
              <a:t>Terms involving products of 1</a:t>
            </a:r>
            <a:r>
              <a:rPr lang="en-US" baseline="30000" dirty="0"/>
              <a:t>st</a:t>
            </a:r>
            <a:r>
              <a:rPr lang="en-US" dirty="0"/>
              <a:t> derivatives of joint states, which come in two flavors</a:t>
            </a:r>
          </a:p>
          <a:p>
            <a:pPr lvl="2"/>
            <a:r>
              <a:rPr lang="en-US" dirty="0"/>
              <a:t>Squares of the same derivative, representing Centrifugal Forces</a:t>
            </a:r>
          </a:p>
          <a:p>
            <a:pPr lvl="2"/>
            <a:r>
              <a:rPr lang="en-US" dirty="0"/>
              <a:t>Products of derivatives with different bases, representing Coriolis Forces</a:t>
            </a:r>
          </a:p>
          <a:p>
            <a:pPr lvl="1"/>
            <a:r>
              <a:rPr lang="en-US" dirty="0"/>
              <a:t>Finally, terms which only involve the joint states, arising from differentiating the potential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CAB06-8DF0-139B-1472-19772BD91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42" y="5180448"/>
            <a:ext cx="5340971" cy="6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3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 terms gives us a representation of the dynamics:</a:t>
            </a:r>
          </a:p>
          <a:p>
            <a:endParaRPr lang="en-US" dirty="0"/>
          </a:p>
          <a:p>
            <a:r>
              <a:rPr lang="en-US" dirty="0"/>
              <a:t>We can also solve for these terms directly: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Note: These definitions are not necessarily unique!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30B2D2-5FFA-8559-6A8A-190F72EC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61" y="2393743"/>
            <a:ext cx="4848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28CF212-80FD-348F-D230-D25B5364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78" y="2393743"/>
            <a:ext cx="40671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4FF6BFA4-F0B0-5E05-8A17-0E391767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29" y="3464586"/>
            <a:ext cx="1575969" cy="7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12206AB-C52E-BB5C-85D1-E58C6FD2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16" y="3463319"/>
            <a:ext cx="5418068" cy="8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6A98002C-A1A6-7F85-713A-DDD681AB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041" y="3463319"/>
            <a:ext cx="2396595" cy="8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63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Inertia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Bodies have different inertia about every possible axis of rotation</a:t>
            </a:r>
          </a:p>
          <a:p>
            <a:pPr lvl="1"/>
            <a:r>
              <a:rPr lang="en-US" dirty="0"/>
              <a:t>For the sake of simplicity, we divide the terms into two categories (Principal Moments and Cross Products) and collect all of them into a matrix </a:t>
            </a:r>
            <a:r>
              <a:rPr lang="en-US" i="1" dirty="0"/>
              <a:t>I</a:t>
            </a:r>
            <a:r>
              <a:rPr lang="en-US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BDDF7-354F-A3E1-6831-A5C0B612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18" y="3996219"/>
            <a:ext cx="3281853" cy="15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5104E37-7B5C-2735-79D0-2072A534E724}"/>
              </a:ext>
            </a:extLst>
          </p:cNvPr>
          <p:cNvSpPr/>
          <p:nvPr/>
        </p:nvSpPr>
        <p:spPr>
          <a:xfrm rot="18167731">
            <a:off x="5832285" y="3426811"/>
            <a:ext cx="563342" cy="269205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CA66B5-EE17-5C96-D5D5-3FFDBBBC526D}"/>
              </a:ext>
            </a:extLst>
          </p:cNvPr>
          <p:cNvSpPr/>
          <p:nvPr/>
        </p:nvSpPr>
        <p:spPr>
          <a:xfrm>
            <a:off x="5474627" y="3944085"/>
            <a:ext cx="1848422" cy="1412808"/>
          </a:xfrm>
          <a:custGeom>
            <a:avLst/>
            <a:gdLst>
              <a:gd name="connsiteX0" fmla="*/ 0 w 1656124"/>
              <a:gd name="connsiteY0" fmla="*/ 0 h 1538390"/>
              <a:gd name="connsiteX1" fmla="*/ 1648275 w 1656124"/>
              <a:gd name="connsiteY1" fmla="*/ 3925 h 1538390"/>
              <a:gd name="connsiteX2" fmla="*/ 1656124 w 1656124"/>
              <a:gd name="connsiteY2" fmla="*/ 1145944 h 1538390"/>
              <a:gd name="connsiteX3" fmla="*/ 1640426 w 1656124"/>
              <a:gd name="connsiteY3" fmla="*/ 1538390 h 1538390"/>
              <a:gd name="connsiteX4" fmla="*/ 0 w 1656124"/>
              <a:gd name="connsiteY4" fmla="*/ 0 h 153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24" h="1538390">
                <a:moveTo>
                  <a:pt x="0" y="0"/>
                </a:moveTo>
                <a:lnTo>
                  <a:pt x="1648275" y="3925"/>
                </a:lnTo>
                <a:cubicBezTo>
                  <a:pt x="1650891" y="384598"/>
                  <a:pt x="1653508" y="765271"/>
                  <a:pt x="1656124" y="1145944"/>
                </a:cubicBezTo>
                <a:lnTo>
                  <a:pt x="1640426" y="153839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D1E9B3-9D09-FC91-6DC0-17E4EA301D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87732" y="5118092"/>
            <a:ext cx="2276187" cy="387925"/>
          </a:xfrm>
          <a:prstGeom prst="bentConnector3">
            <a:avLst>
              <a:gd name="adj1" fmla="val 837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4BAA4-1D48-EA11-2F1C-E5EAD1E5A457}"/>
              </a:ext>
            </a:extLst>
          </p:cNvPr>
          <p:cNvSpPr txBox="1"/>
          <p:nvPr/>
        </p:nvSpPr>
        <p:spPr>
          <a:xfrm>
            <a:off x="7574215" y="4786123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Moments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5737B75-3C9C-0BEC-E3C0-E54E6DE2BD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23049" y="4170362"/>
            <a:ext cx="2276187" cy="387925"/>
          </a:xfrm>
          <a:prstGeom prst="bentConnector3">
            <a:avLst>
              <a:gd name="adj1" fmla="val 837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895D39-AB1E-DFFE-08AD-3F2C5B1CD5FE}"/>
              </a:ext>
            </a:extLst>
          </p:cNvPr>
          <p:cNvSpPr txBox="1"/>
          <p:nvPr/>
        </p:nvSpPr>
        <p:spPr>
          <a:xfrm>
            <a:off x="7652701" y="3838393"/>
            <a:ext cx="167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Products</a:t>
            </a: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Inertia Tensor – Finding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Inertia Tensor is defined by two integrals, one per type of element: (substitute </a:t>
            </a:r>
            <a:r>
              <a:rPr lang="en-US" i="1" dirty="0"/>
              <a:t>x, y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in as needed)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2F5A-AF7C-49C6-A636-8982DCC33FC6}"/>
              </a:ext>
            </a:extLst>
          </p:cNvPr>
          <p:cNvSpPr txBox="1"/>
          <p:nvPr/>
        </p:nvSpPr>
        <p:spPr>
          <a:xfrm>
            <a:off x="2258834" y="3074347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Principal Moments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281D-DF74-154E-2B11-880E133188B8}"/>
              </a:ext>
            </a:extLst>
          </p:cNvPr>
          <p:cNvSpPr txBox="1"/>
          <p:nvPr/>
        </p:nvSpPr>
        <p:spPr>
          <a:xfrm>
            <a:off x="7864576" y="3074348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Cross Products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71B2738-FFBF-2BA1-0F5B-38AB336840C7}"/>
              </a:ext>
            </a:extLst>
          </p:cNvPr>
          <p:cNvCxnSpPr>
            <a:cxnSpLocks/>
          </p:cNvCxnSpPr>
          <p:nvPr/>
        </p:nvCxnSpPr>
        <p:spPr>
          <a:xfrm rot="10800000">
            <a:off x="7613460" y="4212156"/>
            <a:ext cx="3602661" cy="1053238"/>
          </a:xfrm>
          <a:prstGeom prst="bentConnector3">
            <a:avLst>
              <a:gd name="adj1" fmla="val 9989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4E9D05-E8A9-E4A6-0CC2-84C9FD8815F2}"/>
              </a:ext>
            </a:extLst>
          </p:cNvPr>
          <p:cNvSpPr txBox="1"/>
          <p:nvPr/>
        </p:nvSpPr>
        <p:spPr>
          <a:xfrm>
            <a:off x="7698042" y="4933426"/>
            <a:ext cx="351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Inertia Tensor is symmetric!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2EC89E-7FEF-09DE-BB80-822BC7047347}"/>
              </a:ext>
            </a:extLst>
          </p:cNvPr>
          <p:cNvSpPr/>
          <p:nvPr/>
        </p:nvSpPr>
        <p:spPr>
          <a:xfrm>
            <a:off x="6781432" y="3763561"/>
            <a:ext cx="1036099" cy="400295"/>
          </a:xfrm>
          <a:prstGeom prst="rect">
            <a:avLst/>
          </a:prstGeom>
          <a:noFill/>
          <a:ln w="28575">
            <a:solidFill>
              <a:srgbClr val="E51A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1A8CFC9-E434-4F85-27C0-71881726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90" y="3728766"/>
            <a:ext cx="3820550" cy="5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9CC2A78-E3AB-EBC2-665D-926D3424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33" y="3692798"/>
            <a:ext cx="3459455" cy="51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Tensor Example -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solve for the inertia tensor of a box with side lengths </a:t>
            </a:r>
            <a:r>
              <a:rPr lang="en-US" i="1" dirty="0"/>
              <a:t>a, b</a:t>
            </a:r>
            <a:r>
              <a:rPr lang="en-US" dirty="0"/>
              <a:t> and </a:t>
            </a:r>
            <a:r>
              <a:rPr lang="en-US" i="1" dirty="0"/>
              <a:t>c </a:t>
            </a:r>
            <a:r>
              <a:rPr lang="en-US" dirty="0"/>
              <a:t>and density </a:t>
            </a:r>
            <a:r>
              <a:rPr lang="el-GR" i="1" dirty="0"/>
              <a:t>ρ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A5454E-781B-B8B3-7934-55475955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6644"/>
            <a:ext cx="3136053" cy="1929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C3551-DE4D-9B80-E9B7-4D5423FFBF45}"/>
              </a:ext>
            </a:extLst>
          </p:cNvPr>
          <p:cNvSpPr txBox="1"/>
          <p:nvPr/>
        </p:nvSpPr>
        <p:spPr>
          <a:xfrm>
            <a:off x="4315102" y="2659847"/>
            <a:ext cx="4879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First, try finding the Principal Moments…</a:t>
            </a:r>
          </a:p>
          <a:p>
            <a:r>
              <a:rPr lang="en-US" sz="2000" dirty="0"/>
              <a:t>Are there any patterns we notice?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55B842-9955-A0EF-67C4-6824FF3E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00" y="3429000"/>
            <a:ext cx="5088705" cy="70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854E021-2BB2-B49F-D135-2F359148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00" y="4308959"/>
            <a:ext cx="5046060" cy="70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5D0B123-EA6F-7360-3624-27DA9DB3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4" y="5195807"/>
            <a:ext cx="5078871" cy="7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D7BE45-CB70-6C5C-D7BB-E6D468DA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01" y="3535708"/>
            <a:ext cx="2921432" cy="4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CF3B19D-35C3-E66D-E9DE-E5AA9B26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02" y="4372629"/>
            <a:ext cx="2059642" cy="4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D868744-82FB-F5A1-89CC-F65FA828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00" y="5290636"/>
            <a:ext cx="2059643" cy="4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5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Tensor Example -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solve for the inertia tensor of a box with side lengths </a:t>
            </a:r>
            <a:r>
              <a:rPr lang="en-US" i="1" dirty="0"/>
              <a:t>a, b</a:t>
            </a:r>
            <a:r>
              <a:rPr lang="en-US" dirty="0"/>
              <a:t> and </a:t>
            </a:r>
            <a:r>
              <a:rPr lang="en-US" i="1" dirty="0"/>
              <a:t>c </a:t>
            </a:r>
            <a:r>
              <a:rPr lang="en-US" dirty="0"/>
              <a:t>and density </a:t>
            </a:r>
            <a:r>
              <a:rPr lang="el-GR" i="1" dirty="0"/>
              <a:t>ρ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A5454E-781B-B8B3-7934-55475955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6644"/>
            <a:ext cx="3136053" cy="1929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C3551-DE4D-9B80-E9B7-4D5423FFBF45}"/>
              </a:ext>
            </a:extLst>
          </p:cNvPr>
          <p:cNvSpPr txBox="1"/>
          <p:nvPr/>
        </p:nvSpPr>
        <p:spPr>
          <a:xfrm>
            <a:off x="4260159" y="2685335"/>
            <a:ext cx="4919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Now, let’s find the cross products: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D2566B-822B-7D96-89CD-0B76B202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6" y="3147000"/>
            <a:ext cx="5544371" cy="7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95A899F-7DC7-65AB-B4D2-F371C301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6" y="3937725"/>
            <a:ext cx="4163180" cy="7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451D379-0B67-4613-C087-C85648CF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66" y="4726945"/>
            <a:ext cx="2840004" cy="7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47DA9-C66B-71D3-59BD-C695523422C7}"/>
              </a:ext>
            </a:extLst>
          </p:cNvPr>
          <p:cNvSpPr txBox="1"/>
          <p:nvPr/>
        </p:nvSpPr>
        <p:spPr>
          <a:xfrm>
            <a:off x="7490483" y="4584254"/>
            <a:ext cx="3584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 err="1"/>
              <a:t>MoI</a:t>
            </a:r>
            <a:r>
              <a:rPr lang="en-US" dirty="0"/>
              <a:t> about the geometric center of a symmetric object, all cross products are zero, but why?</a:t>
            </a:r>
          </a:p>
        </p:txBody>
      </p:sp>
    </p:spTree>
    <p:extLst>
      <p:ext uri="{BB962C8B-B14F-4D97-AF65-F5344CB8AC3E}">
        <p14:creationId xmlns:p14="http://schemas.microsoft.com/office/powerpoint/2010/main" val="332526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Inertia 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 err="1">
                <a:solidFill>
                  <a:srgbClr val="FF0000"/>
                </a:solidFill>
              </a:rPr>
              <a:t>Defn</a:t>
            </a:r>
            <a:r>
              <a:rPr lang="en-US" i="1" u="sng" dirty="0">
                <a:solidFill>
                  <a:srgbClr val="FF0000"/>
                </a:solidFill>
              </a:rPr>
              <a:t>:</a:t>
            </a:r>
            <a:r>
              <a:rPr lang="en-US" i="1" dirty="0"/>
              <a:t> </a:t>
            </a:r>
            <a:r>
              <a:rPr lang="en-US" dirty="0"/>
              <a:t>Inertia</a:t>
            </a:r>
          </a:p>
          <a:p>
            <a:pPr lvl="1"/>
            <a:r>
              <a:rPr lang="en-US" i="1" dirty="0"/>
              <a:t>The tendency of an object to resist changes in its state of motion</a:t>
            </a:r>
          </a:p>
          <a:p>
            <a:r>
              <a:rPr lang="en-US" dirty="0"/>
              <a:t>An object having zero inertia is equivalent to saying the object will not resist a change in its rotation</a:t>
            </a:r>
          </a:p>
          <a:p>
            <a:r>
              <a:rPr lang="en-US" dirty="0"/>
              <a:t>Why does symmetry lead to zero inertia?</a:t>
            </a:r>
          </a:p>
          <a:p>
            <a:pPr lvl="1"/>
            <a:r>
              <a:rPr lang="en-US" dirty="0"/>
              <a:t>Being at the geometric center of an object means the mass is balanced on either side – a perfectly balanced object provides no resistance to rotation and will spin forever absent friction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94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Jacobian maps joint variable derivatives to linear/angular velocities, letting us say:</a:t>
            </a:r>
          </a:p>
          <a:p>
            <a:endParaRPr lang="en-US" dirty="0"/>
          </a:p>
          <a:p>
            <a:r>
              <a:rPr lang="en-US" dirty="0"/>
              <a:t>Further, if we define R as the transform between world and body frames, we find:</a:t>
            </a:r>
          </a:p>
          <a:p>
            <a:endParaRPr lang="en-US" dirty="0"/>
          </a:p>
          <a:p>
            <a:r>
              <a:rPr lang="en-US" dirty="0"/>
              <a:t>This looks scary, but its just the matrix version of: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E197C23-62C6-47F6-4F85-A9523899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335" y="2854531"/>
            <a:ext cx="1903820" cy="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7A676B1-D064-85AA-6B95-0334B701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29" y="2854531"/>
            <a:ext cx="1980320" cy="4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E2BE12-E126-8C1E-8966-BDC4175D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28" y="4199182"/>
            <a:ext cx="9248135" cy="7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EAC27EC-806E-2FBB-A916-5D9473DE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902" y="4218800"/>
            <a:ext cx="1783280" cy="7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DECFDD-F24E-317D-C2D1-8954DAA6457C}"/>
              </a:ext>
            </a:extLst>
          </p:cNvPr>
          <p:cNvSpPr/>
          <p:nvPr/>
        </p:nvSpPr>
        <p:spPr>
          <a:xfrm>
            <a:off x="2060343" y="4297294"/>
            <a:ext cx="7727269" cy="533727"/>
          </a:xfrm>
          <a:prstGeom prst="rect">
            <a:avLst/>
          </a:prstGeom>
          <a:noFill/>
          <a:ln w="28575">
            <a:solidFill>
              <a:srgbClr val="E51A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54380-F597-24F0-84A9-498F207C6A7D}"/>
              </a:ext>
            </a:extLst>
          </p:cNvPr>
          <p:cNvSpPr txBox="1"/>
          <p:nvPr/>
        </p:nvSpPr>
        <p:spPr>
          <a:xfrm>
            <a:off x="4904713" y="3937246"/>
            <a:ext cx="57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call this component </a:t>
            </a:r>
            <a:r>
              <a:rPr lang="en-US" i="1" dirty="0"/>
              <a:t>D </a:t>
            </a:r>
            <a:r>
              <a:rPr lang="en-US" dirty="0"/>
              <a:t>(or </a:t>
            </a:r>
            <a:r>
              <a:rPr lang="en-US" i="1" dirty="0"/>
              <a:t>M</a:t>
            </a:r>
            <a:r>
              <a:rPr lang="en-US" dirty="0"/>
              <a:t>) – the </a:t>
            </a:r>
            <a:r>
              <a:rPr lang="en-US" i="1" dirty="0"/>
              <a:t>Inertia Matrix</a:t>
            </a:r>
            <a:endParaRPr lang="en-US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9566CC6C-8315-9734-EEBC-EA26B11D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09" y="5352223"/>
            <a:ext cx="1987374" cy="6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5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124" y="1829549"/>
            <a:ext cx="10515600" cy="3723837"/>
          </a:xfrm>
        </p:spPr>
        <p:txBody>
          <a:bodyPr/>
          <a:lstStyle/>
          <a:p>
            <a:r>
              <a:rPr lang="en-US" dirty="0"/>
              <a:t>In the absence of other forms of energy storage, potential energy only depends on gravity:</a:t>
            </a:r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n-US" i="1" dirty="0"/>
              <a:t>g</a:t>
            </a:r>
            <a:r>
              <a:rPr lang="en-US" dirty="0"/>
              <a:t> is the vector defining the force of gravity and </a:t>
            </a:r>
            <a:r>
              <a:rPr lang="en-US" i="1" dirty="0" err="1"/>
              <a:t>r</a:t>
            </a:r>
            <a:r>
              <a:rPr lang="en-US" i="1" baseline="-25000" dirty="0" err="1"/>
              <a:t>ci</a:t>
            </a:r>
            <a:r>
              <a:rPr lang="en-US" i="1" dirty="0"/>
              <a:t> </a:t>
            </a:r>
            <a:r>
              <a:rPr lang="en-US" dirty="0"/>
              <a:t>is the vector of </a:t>
            </a:r>
            <a:r>
              <a:rPr lang="en-US" dirty="0" err="1"/>
              <a:t>CoM</a:t>
            </a:r>
            <a:r>
              <a:rPr lang="en-US" dirty="0"/>
              <a:t> coordinates for link </a:t>
            </a:r>
            <a:r>
              <a:rPr lang="en-US" i="1" dirty="0" err="1"/>
              <a:t>i</a:t>
            </a:r>
            <a:endParaRPr lang="en-US" dirty="0"/>
          </a:p>
          <a:p>
            <a:r>
              <a:rPr lang="en-US" dirty="0"/>
              <a:t>This definition only accounts for gravitational potential, but other potentials are easy to add!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47CA39-D32F-55C7-DF5B-F9735F76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6" y="2798773"/>
            <a:ext cx="2757896" cy="4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33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solve out the Euler Lagrange equation to find </a:t>
            </a:r>
            <a:r>
              <a:rPr lang="en-US" dirty="0" err="1"/>
              <a:t>EoM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We can re-express Kinetic Energy and find: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DD3ECB-85B2-0C73-4C8D-402D12F7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680" y="2332385"/>
            <a:ext cx="1878640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23AD6F2-537F-5AF3-266A-862F902D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88" y="3513383"/>
            <a:ext cx="440722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C572731-7B87-8064-3454-57482421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01" y="4210711"/>
            <a:ext cx="4717084" cy="64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372FF7-BA6A-4F46-50C0-F83D7FA4105B}"/>
              </a:ext>
            </a:extLst>
          </p:cNvPr>
          <p:cNvSpPr/>
          <p:nvPr/>
        </p:nvSpPr>
        <p:spPr>
          <a:xfrm>
            <a:off x="6990152" y="3646711"/>
            <a:ext cx="457569" cy="459421"/>
          </a:xfrm>
          <a:prstGeom prst="rect">
            <a:avLst/>
          </a:prstGeom>
          <a:noFill/>
          <a:ln w="28575">
            <a:solidFill>
              <a:srgbClr val="E51A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32AE455-CE18-FF02-C4D6-857204FAB9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47723" y="3384621"/>
            <a:ext cx="2402142" cy="262085"/>
          </a:xfrm>
          <a:prstGeom prst="bentConnector3">
            <a:avLst>
              <a:gd name="adj1" fmla="val 671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69878F-7DD1-9D25-DF11-1DFBAEE63278}"/>
              </a:ext>
            </a:extLst>
          </p:cNvPr>
          <p:cNvSpPr txBox="1"/>
          <p:nvPr/>
        </p:nvSpPr>
        <p:spPr>
          <a:xfrm>
            <a:off x="8090826" y="3015290"/>
            <a:ext cx="351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</a:t>
            </a:r>
            <a:r>
              <a:rPr lang="en-US" dirty="0" err="1"/>
              <a:t>th</a:t>
            </a:r>
            <a:r>
              <a:rPr lang="en-US" dirty="0"/>
              <a:t> entry of D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B1C3B3C5-531E-6811-F59D-D4792EB6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01" y="5038000"/>
            <a:ext cx="1676125" cy="64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ABE57903-30E5-2BE4-4E56-E02F845B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238" y="5034752"/>
            <a:ext cx="3814450" cy="64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.pptx" id="{E3ABC318-B6E4-45BB-A62D-6F4D075C6E88}" vid="{93C7FCD7-66CD-4333-BEF4-32AC0DC44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2874</TotalTime>
  <Words>639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Office Theme</vt:lpstr>
      <vt:lpstr>ENME480 – Dynamics &amp; Inertia</vt:lpstr>
      <vt:lpstr>The Inertia Tensor</vt:lpstr>
      <vt:lpstr>The Inertia Tensor – Finding Elements</vt:lpstr>
      <vt:lpstr>Inertia Tensor Example - Box</vt:lpstr>
      <vt:lpstr>Inertia Tensor Example - Box</vt:lpstr>
      <vt:lpstr>Understanding The Inertia Tensor</vt:lpstr>
      <vt:lpstr>Kinetic Energy</vt:lpstr>
      <vt:lpstr>Potential Energy</vt:lpstr>
      <vt:lpstr>Equations of Motion</vt:lpstr>
      <vt:lpstr>Equations of Motion</vt:lpstr>
      <vt:lpstr>Equations of Motion</vt:lpstr>
      <vt:lpstr>Equations of Motion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ENME480 – Dynamics &amp; Inertia</dc:title>
  <dc:creator>Alexander</dc:creator>
  <cp:lastModifiedBy>Alexander</cp:lastModifiedBy>
  <cp:revision>2</cp:revision>
  <dcterms:created xsi:type="dcterms:W3CDTF">2022-12-02T18:12:19Z</dcterms:created>
  <dcterms:modified xsi:type="dcterms:W3CDTF">2022-12-04T18:07:11Z</dcterms:modified>
</cp:coreProperties>
</file>